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7" r:id="rId2"/>
    <p:sldId id="256" r:id="rId3"/>
    <p:sldId id="311" r:id="rId4"/>
    <p:sldId id="366" r:id="rId5"/>
    <p:sldId id="361" r:id="rId6"/>
    <p:sldId id="384" r:id="rId7"/>
    <p:sldId id="385" r:id="rId8"/>
    <p:sldId id="375" r:id="rId9"/>
    <p:sldId id="376" r:id="rId10"/>
    <p:sldId id="362" r:id="rId11"/>
    <p:sldId id="390" r:id="rId12"/>
    <p:sldId id="392" r:id="rId13"/>
    <p:sldId id="393" r:id="rId14"/>
    <p:sldId id="371" r:id="rId15"/>
    <p:sldId id="389" r:id="rId16"/>
    <p:sldId id="360" r:id="rId17"/>
    <p:sldId id="394" r:id="rId18"/>
    <p:sldId id="339" r:id="rId19"/>
    <p:sldId id="386" r:id="rId20"/>
    <p:sldId id="387" r:id="rId21"/>
    <p:sldId id="388" r:id="rId22"/>
    <p:sldId id="368" r:id="rId23"/>
    <p:sldId id="369" r:id="rId24"/>
    <p:sldId id="370" r:id="rId25"/>
    <p:sldId id="374" r:id="rId26"/>
    <p:sldId id="357" r:id="rId27"/>
    <p:sldId id="395" r:id="rId28"/>
    <p:sldId id="396" r:id="rId29"/>
    <p:sldId id="336" r:id="rId30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6713" autoAdjust="0"/>
  </p:normalViewPr>
  <p:slideViewPr>
    <p:cSldViewPr snapToGrid="0">
      <p:cViewPr varScale="1">
        <p:scale>
          <a:sx n="107" d="100"/>
          <a:sy n="107" d="100"/>
        </p:scale>
        <p:origin x="7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E3493FCA-01FC-4C6D-8984-9DDE18576EBE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C56B3408-717E-4DB8-BD47-A0853B1AA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3408-717E-4DB8-BD47-A0853B1AADF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28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5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94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19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4065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36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339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96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75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51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0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26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9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89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72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5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2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3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77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bjett@gmbnet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75E6-989B-4474-B947-2D73A0DE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533401"/>
            <a:ext cx="6896099" cy="2173989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West Harbor Rd/ East Chew Public Slip Area Flood Mitigation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DA9BA78-C82F-4859-8491-EE7F8AADB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"/>
          <a:stretch/>
        </p:blipFill>
        <p:spPr>
          <a:xfrm>
            <a:off x="3559122" y="2661260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56B68E-B8A4-4CB8-A0B1-A0554DF9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r="6019"/>
          <a:stretch/>
        </p:blipFill>
        <p:spPr>
          <a:xfrm>
            <a:off x="20" y="10"/>
            <a:ext cx="3967953" cy="3383270"/>
          </a:xfrm>
          <a:custGeom>
            <a:avLst/>
            <a:gdLst/>
            <a:ahLst/>
            <a:cxnLst/>
            <a:rect l="l" t="t" r="r" b="b"/>
            <a:pathLst>
              <a:path w="3967973" h="3383280">
                <a:moveTo>
                  <a:pt x="0" y="0"/>
                </a:moveTo>
                <a:lnTo>
                  <a:pt x="3605273" y="0"/>
                </a:lnTo>
                <a:lnTo>
                  <a:pt x="3704836" y="163887"/>
                </a:lnTo>
                <a:cubicBezTo>
                  <a:pt x="3872651" y="472804"/>
                  <a:pt x="3967973" y="826817"/>
                  <a:pt x="3967973" y="1203093"/>
                </a:cubicBezTo>
                <a:cubicBezTo>
                  <a:pt x="3967973" y="2407177"/>
                  <a:pt x="2991870" y="3383280"/>
                  <a:pt x="1787786" y="3383280"/>
                </a:cubicBezTo>
                <a:cubicBezTo>
                  <a:pt x="1110489" y="3383280"/>
                  <a:pt x="505326" y="3074435"/>
                  <a:pt x="105448" y="2589894"/>
                </a:cubicBezTo>
                <a:lnTo>
                  <a:pt x="0" y="2448881"/>
                </a:lnTo>
                <a:close/>
              </a:path>
            </a:pathLst>
          </a:cu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AF850-A8C9-4E1B-B73F-B2DA40455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" r="4" b="6936"/>
          <a:stretch/>
        </p:blipFill>
        <p:spPr>
          <a:xfrm>
            <a:off x="4825" y="4007260"/>
            <a:ext cx="3155071" cy="2850749"/>
          </a:xfrm>
          <a:custGeom>
            <a:avLst/>
            <a:gdLst/>
            <a:ahLst/>
            <a:cxnLst/>
            <a:rect l="l" t="t" r="r" b="b"/>
            <a:pathLst>
              <a:path w="3155071" h="2850749">
                <a:moveTo>
                  <a:pt x="1358746" y="0"/>
                </a:moveTo>
                <a:cubicBezTo>
                  <a:pt x="2350829" y="0"/>
                  <a:pt x="3155071" y="804242"/>
                  <a:pt x="3155071" y="1796325"/>
                </a:cubicBezTo>
                <a:cubicBezTo>
                  <a:pt x="3155071" y="2168356"/>
                  <a:pt x="3041975" y="2513972"/>
                  <a:pt x="2848287" y="2800668"/>
                </a:cubicBezTo>
                <a:lnTo>
                  <a:pt x="2810837" y="2850749"/>
                </a:lnTo>
                <a:lnTo>
                  <a:pt x="0" y="2850749"/>
                </a:lnTo>
                <a:lnTo>
                  <a:pt x="0" y="623564"/>
                </a:lnTo>
                <a:lnTo>
                  <a:pt x="88552" y="526132"/>
                </a:lnTo>
                <a:cubicBezTo>
                  <a:pt x="413623" y="201061"/>
                  <a:pt x="862705" y="0"/>
                  <a:pt x="1358746" y="0"/>
                </a:cubicBezTo>
                <a:close/>
              </a:path>
            </a:pathLst>
          </a:cu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8EA3E93-9E59-4CE6-A31B-F46C272C6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30" y="5931763"/>
            <a:ext cx="6961517" cy="60705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Brent Jett, P.E., CFM, CC-P   Coastal Resiliency Group Leader, Senior Project Engineer with GMB, Seaford office.</a:t>
            </a:r>
          </a:p>
        </p:txBody>
      </p:sp>
      <p:sp>
        <p:nvSpPr>
          <p:cNvPr id="16" name="Content Placeholder 18">
            <a:extLst>
              <a:ext uri="{FF2B5EF4-FFF2-40B4-BE49-F238E27FC236}">
                <a16:creationId xmlns:a16="http://schemas.microsoft.com/office/drawing/2014/main" id="{24A81DE7-2003-4CED-92A4-AEEFC8BB3295}"/>
              </a:ext>
            </a:extLst>
          </p:cNvPr>
          <p:cNvSpPr txBox="1">
            <a:spLocks/>
          </p:cNvSpPr>
          <p:nvPr/>
        </p:nvSpPr>
        <p:spPr>
          <a:xfrm>
            <a:off x="7092696" y="3312543"/>
            <a:ext cx="4668256" cy="2486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Mitigate flooding in the study area.</a:t>
            </a:r>
          </a:p>
          <a:p>
            <a:r>
              <a:rPr lang="en-US" sz="2000" dirty="0"/>
              <a:t>Improve area for all users.</a:t>
            </a:r>
          </a:p>
          <a:p>
            <a:r>
              <a:rPr lang="en-US" sz="2000" dirty="0"/>
              <a:t>Assess protections and green techniques.</a:t>
            </a:r>
          </a:p>
          <a:p>
            <a:r>
              <a:rPr lang="en-US" sz="2000" dirty="0"/>
              <a:t>Provide conceptual plans for future grant funding.</a:t>
            </a:r>
          </a:p>
        </p:txBody>
      </p:sp>
    </p:spTree>
    <p:extLst>
      <p:ext uri="{BB962C8B-B14F-4D97-AF65-F5344CB8AC3E}">
        <p14:creationId xmlns:p14="http://schemas.microsoft.com/office/powerpoint/2010/main" val="369077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3"/>
    </mc:Choice>
    <mc:Fallback xmlns="">
      <p:transition spd="slow" advTm="2520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25476" r="22454" b="34992"/>
          <a:stretch/>
        </p:blipFill>
        <p:spPr>
          <a:xfrm>
            <a:off x="517236" y="64653"/>
            <a:ext cx="3629891" cy="2203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D4893E-CA8A-E704-189B-131191357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t="28284" r="24494" b="43285"/>
          <a:stretch/>
        </p:blipFill>
        <p:spPr>
          <a:xfrm>
            <a:off x="4577694" y="3713025"/>
            <a:ext cx="7263320" cy="2687773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6BA3DAE-C6C3-A194-7010-04FCCE787925}"/>
              </a:ext>
            </a:extLst>
          </p:cNvPr>
          <p:cNvSpPr txBox="1">
            <a:spLocks/>
          </p:cNvSpPr>
          <p:nvPr/>
        </p:nvSpPr>
        <p:spPr>
          <a:xfrm>
            <a:off x="5009321" y="225287"/>
            <a:ext cx="6662141" cy="339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-Green approach with the berm which softens tidal impacts, and still provides walkway</a:t>
            </a:r>
          </a:p>
          <a:p>
            <a:pPr algn="l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-Requires maintenance on planted area, potential for erosion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-Options for various light installation…pedestals or antique style lights</a:t>
            </a:r>
          </a:p>
          <a:p>
            <a:pPr algn="l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-Steps across berm for access to piers from the walkway (think golf course steps)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332D8-0CD7-DF0D-7314-D31ACCE6E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t="23648" r="20669" b="36291"/>
          <a:stretch/>
        </p:blipFill>
        <p:spPr>
          <a:xfrm>
            <a:off x="224067" y="2363942"/>
            <a:ext cx="4107788" cy="2061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04BB65-A890-F3EF-C37A-65571B637D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1" t="20627" r="20742" b="35697"/>
          <a:stretch/>
        </p:blipFill>
        <p:spPr>
          <a:xfrm>
            <a:off x="241712" y="4528943"/>
            <a:ext cx="4083723" cy="18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409AE63C-D73E-723D-35EF-2AE111C07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548" y="384314"/>
            <a:ext cx="2557669" cy="781878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Option 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FDE56-ECBF-D5E8-EA03-3D2595AF8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8595" r="40851" b="6493"/>
          <a:stretch/>
        </p:blipFill>
        <p:spPr>
          <a:xfrm>
            <a:off x="6172200" y="206474"/>
            <a:ext cx="5905500" cy="6449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94CD9-357A-6699-47CE-B276715D3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0" t="48639" r="52195" b="19297"/>
          <a:stretch/>
        </p:blipFill>
        <p:spPr>
          <a:xfrm>
            <a:off x="267856" y="1321539"/>
            <a:ext cx="2355272" cy="5324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61397-71FD-732B-F700-25D165BC898C}"/>
              </a:ext>
            </a:extLst>
          </p:cNvPr>
          <p:cNvSpPr txBox="1"/>
          <p:nvPr/>
        </p:nvSpPr>
        <p:spPr>
          <a:xfrm>
            <a:off x="2768600" y="986183"/>
            <a:ext cx="317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bulkhead in same location increased to el. 5.0’.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5’ wide walkway at back of new bulkhead, el. 5.0’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Grassed/planted area below the walkway at head of spaces, and increased green space between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retaining wall to transition to parking (14-18” high)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 in parking to 40 total spaces.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Removal of shed to improve parking and continuity on watermen side of small boat ramp.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48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23187" r="20217" b="35793"/>
          <a:stretch/>
        </p:blipFill>
        <p:spPr>
          <a:xfrm>
            <a:off x="225291" y="104564"/>
            <a:ext cx="4436465" cy="2002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D4893E-CA8A-E704-189B-131191357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 t="22980" r="20058" b="33516"/>
          <a:stretch/>
        </p:blipFill>
        <p:spPr>
          <a:xfrm>
            <a:off x="5424108" y="4087091"/>
            <a:ext cx="6296839" cy="265436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6BA3DAE-C6C3-A194-7010-04FCCE787925}"/>
              </a:ext>
            </a:extLst>
          </p:cNvPr>
          <p:cNvSpPr txBox="1">
            <a:spLocks/>
          </p:cNvSpPr>
          <p:nvPr/>
        </p:nvSpPr>
        <p:spPr>
          <a:xfrm>
            <a:off x="5009321" y="225287"/>
            <a:ext cx="6662141" cy="3396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-Increased flood mitigation to el. 5.0’ without worry of washout or damage</a:t>
            </a:r>
          </a:p>
          <a:p>
            <a:pPr algn="l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-Planted areas behind could require high maintenance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-Options for various light installation…pedestals or antique style lights</a:t>
            </a:r>
          </a:p>
          <a:p>
            <a:pPr algn="l"/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-Steps to walkway at various spots from parking, with ramp from handicap spaces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332D8-0CD7-DF0D-7314-D31ACCE6E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 t="26007" r="23784" b="37746"/>
          <a:stretch/>
        </p:blipFill>
        <p:spPr>
          <a:xfrm>
            <a:off x="210091" y="2385395"/>
            <a:ext cx="4401666" cy="19613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04BB65-A890-F3EF-C37A-65571B637D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6" t="24175" r="21527" b="34413"/>
          <a:stretch/>
        </p:blipFill>
        <p:spPr>
          <a:xfrm>
            <a:off x="238538" y="4553295"/>
            <a:ext cx="4336290" cy="220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D4893E-CA8A-E704-189B-131191357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5" t="22980" r="20058" b="33516"/>
          <a:stretch/>
        </p:blipFill>
        <p:spPr>
          <a:xfrm>
            <a:off x="5424108" y="4087091"/>
            <a:ext cx="6296839" cy="265436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6BA3DAE-C6C3-A194-7010-04FCCE787925}"/>
              </a:ext>
            </a:extLst>
          </p:cNvPr>
          <p:cNvSpPr txBox="1">
            <a:spLocks/>
          </p:cNvSpPr>
          <p:nvPr/>
        </p:nvSpPr>
        <p:spPr>
          <a:xfrm>
            <a:off x="418848" y="713728"/>
            <a:ext cx="4439479" cy="3396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-There will be a small elevation change/wall from the elevated walkway and the parking. For the watermen, they can back up to the walkway and have a minimal elevation change from walk to tailgate.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 the public parking area, steps (2 or 3) will be needed to access the walkway from the parking. These can be in wood to match the walkway, or composite material.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35E234-27EA-E9A2-AE58-5EC8B26A0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24454" r="20609" b="32929"/>
          <a:stretch/>
        </p:blipFill>
        <p:spPr>
          <a:xfrm>
            <a:off x="5366328" y="193971"/>
            <a:ext cx="6068291" cy="305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5" r="4135"/>
          <a:stretch/>
        </p:blipFill>
        <p:spPr>
          <a:xfrm>
            <a:off x="1500613" y="1083117"/>
            <a:ext cx="9114377" cy="5594009"/>
          </a:xfrm>
          <a:prstGeom prst="rect">
            <a:avLst/>
          </a:prstGeom>
        </p:spPr>
      </p:pic>
      <p:sp>
        <p:nvSpPr>
          <p:cNvPr id="2" name="Subtitle 4">
            <a:extLst>
              <a:ext uri="{FF2B5EF4-FFF2-40B4-BE49-F238E27FC236}">
                <a16:creationId xmlns:a16="http://schemas.microsoft.com/office/drawing/2014/main" id="{43E25537-801F-4A81-677A-BEC445529A4C}"/>
              </a:ext>
            </a:extLst>
          </p:cNvPr>
          <p:cNvSpPr txBox="1">
            <a:spLocks/>
          </p:cNvSpPr>
          <p:nvPr/>
        </p:nvSpPr>
        <p:spPr>
          <a:xfrm>
            <a:off x="1775791" y="152401"/>
            <a:ext cx="8229602" cy="894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Wooden Walkway Behind Bulkhead</a:t>
            </a:r>
          </a:p>
        </p:txBody>
      </p:sp>
    </p:spTree>
    <p:extLst>
      <p:ext uri="{BB962C8B-B14F-4D97-AF65-F5344CB8AC3E}">
        <p14:creationId xmlns:p14="http://schemas.microsoft.com/office/powerpoint/2010/main" val="42515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b="3968"/>
          <a:stretch/>
        </p:blipFill>
        <p:spPr>
          <a:xfrm>
            <a:off x="1500613" y="1083117"/>
            <a:ext cx="9114377" cy="5594009"/>
          </a:xfrm>
          <a:prstGeom prst="rect">
            <a:avLst/>
          </a:prstGeom>
        </p:spPr>
      </p:pic>
      <p:sp>
        <p:nvSpPr>
          <p:cNvPr id="2" name="Subtitle 4">
            <a:extLst>
              <a:ext uri="{FF2B5EF4-FFF2-40B4-BE49-F238E27FC236}">
                <a16:creationId xmlns:a16="http://schemas.microsoft.com/office/drawing/2014/main" id="{43E25537-801F-4A81-677A-BEC445529A4C}"/>
              </a:ext>
            </a:extLst>
          </p:cNvPr>
          <p:cNvSpPr txBox="1">
            <a:spLocks/>
          </p:cNvSpPr>
          <p:nvPr/>
        </p:nvSpPr>
        <p:spPr>
          <a:xfrm>
            <a:off x="516836" y="152401"/>
            <a:ext cx="11396868" cy="8945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Grassed Berm Protection w Walkway on Top</a:t>
            </a:r>
          </a:p>
        </p:txBody>
      </p:sp>
    </p:spTree>
    <p:extLst>
      <p:ext uri="{BB962C8B-B14F-4D97-AF65-F5344CB8AC3E}">
        <p14:creationId xmlns:p14="http://schemas.microsoft.com/office/powerpoint/2010/main" val="302677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Berm (A) vs Raised Bulkhead (B):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825625"/>
            <a:ext cx="11072000" cy="4351338"/>
          </a:xfrm>
        </p:spPr>
        <p:txBody>
          <a:bodyPr vert="horz" lIns="91440" tIns="45720" rIns="91440" bIns="45720" numCol="2" rtlCol="0">
            <a:normAutofit fontScale="92500"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protection to el. 5.0’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 paths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space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lighting for area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Pervious Parking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Tide gates on all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discharges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spots for watermen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space affected by tide and surges vs bulkhead protection.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Pedestrian path against water/buffered from vehicles vs away from the water.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for erosion on the berm and for it to collect trash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02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59" y="365125"/>
            <a:ext cx="1104451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Green Space: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Existing: +/- 20,000 sf…0 green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741" y="2447365"/>
            <a:ext cx="11062447" cy="3729598"/>
          </a:xfrm>
        </p:spPr>
        <p:txBody>
          <a:bodyPr vert="horz" lIns="91440" tIns="45720" rIns="91440" bIns="45720" numCol="2" rtlCol="0">
            <a:normAutofit/>
          </a:bodyPr>
          <a:lstStyle/>
          <a:p>
            <a:pPr marL="57150"/>
            <a:r>
              <a:rPr lang="en-US" sz="32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A: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(pervious) 9,936sf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Walkway 3,145sf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Space/planted 7,214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 green</a:t>
            </a:r>
          </a:p>
          <a:p>
            <a:pPr marL="57150"/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/>
            <a:r>
              <a:rPr lang="en-US" sz="32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B: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(pervious) 11,112sf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Walkway 3,270sf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Space/planted 5,618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28% green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Other Improvements: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414813"/>
            <a:ext cx="10233800" cy="466725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Removal of majority of parking along E. Chew for a new park area. Bricks/greenspace/benches?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This park will rest on top of the new stormwater cistern for the pump station. (Drainage from High School down Meadow St and adjacent areas as well as form Chew.)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New tide gates installed on all discharges to the open water to prevent tidal intrusion onto private property.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Removal of the storage shed.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Dedicated watermen-only slips grouped together.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Small boat ramp converted to kayak launch.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683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Parking Surface Options?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6747" y="1772616"/>
            <a:ext cx="10233800" cy="466725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Installing the a pervious surface will lessen the runoff burden on the stormwater system, lessen the flooding potential, and help with any overtopping of the bulkhead in the future.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Suggestions: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Porous pavement for Watermen side parking.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avers (to match Muskrat Park and new sidewalks) for the remaining spaces.</a:t>
            </a:r>
            <a:endParaRPr lang="en-US" sz="3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2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D763B95-1480-0FC3-855B-B949EA692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0" y="6037943"/>
            <a:ext cx="2929812" cy="4064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2022</a:t>
            </a:r>
          </a:p>
        </p:txBody>
      </p:sp>
      <p:pic>
        <p:nvPicPr>
          <p:cNvPr id="3" name="Picture 2" descr="A body of water with boats in it&#10;&#10;Description automatically generated with medium confidence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4" y="129653"/>
            <a:ext cx="8789158" cy="659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2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Walking Path Surface Options?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6747" y="1772616"/>
            <a:ext cx="10233800" cy="4667250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Suggestions: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Wood planking for sections along W Harbor Rd.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Common application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Easy to manipulate elevations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Pervious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Brick 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avers (to match Muskrat Park and new sidewalks) for the Park area along E Chew.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Consistent fit and finish throughout Town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Could be pervious or impervious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6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Other Surface Options?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6747" y="1772616"/>
            <a:ext cx="10233800" cy="466725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Stone filled geogrid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Stones migrate and become a headache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very finished feeling or looking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Porous cement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Expensive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replace small sections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3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4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D763B95-1480-0FC3-855B-B949EA692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6258" y="464026"/>
            <a:ext cx="4468238" cy="2961966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-Engineered pervious paver system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-Infiltrates stormwater to subsurface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-Infiltrates anything dumped on it as well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34" b="-739"/>
          <a:stretch/>
        </p:blipFill>
        <p:spPr>
          <a:xfrm>
            <a:off x="215154" y="1097280"/>
            <a:ext cx="7120238" cy="548640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6BA3DAE-C6C3-A194-7010-04FCCE787925}"/>
              </a:ext>
            </a:extLst>
          </p:cNvPr>
          <p:cNvSpPr txBox="1">
            <a:spLocks/>
          </p:cNvSpPr>
          <p:nvPr/>
        </p:nvSpPr>
        <p:spPr>
          <a:xfrm>
            <a:off x="7479182" y="3998284"/>
            <a:ext cx="4558149" cy="2661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-Pervious design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-Many colorway options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-Matches other applications in St. Michaels already</a:t>
            </a:r>
          </a:p>
          <a:p>
            <a:pPr algn="l"/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43E25537-801F-4A81-677A-BEC445529A4C}"/>
              </a:ext>
            </a:extLst>
          </p:cNvPr>
          <p:cNvSpPr txBox="1">
            <a:spLocks/>
          </p:cNvSpPr>
          <p:nvPr/>
        </p:nvSpPr>
        <p:spPr>
          <a:xfrm>
            <a:off x="146585" y="119270"/>
            <a:ext cx="7018094" cy="706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Pervious pavers</a:t>
            </a:r>
          </a:p>
        </p:txBody>
      </p:sp>
    </p:spTree>
    <p:extLst>
      <p:ext uri="{BB962C8B-B14F-4D97-AF65-F5344CB8AC3E}">
        <p14:creationId xmlns:p14="http://schemas.microsoft.com/office/powerpoint/2010/main" val="14881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D763B95-1480-0FC3-855B-B949EA692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6258" y="464026"/>
            <a:ext cx="4468238" cy="2961966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-Engineered porous asphalt with stone subbase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-Infiltrates stormwater to subsurface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-Infiltrates anything dumped on it as well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1" r="11351"/>
          <a:stretch/>
        </p:blipFill>
        <p:spPr>
          <a:xfrm>
            <a:off x="215154" y="1097280"/>
            <a:ext cx="7120238" cy="548640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6BA3DAE-C6C3-A194-7010-04FCCE787925}"/>
              </a:ext>
            </a:extLst>
          </p:cNvPr>
          <p:cNvSpPr txBox="1">
            <a:spLocks/>
          </p:cNvSpPr>
          <p:nvPr/>
        </p:nvSpPr>
        <p:spPr>
          <a:xfrm>
            <a:off x="7479182" y="3998284"/>
            <a:ext cx="4558149" cy="26618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-Pervious design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-Looks like regular asphalt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-Highly porous over time</a:t>
            </a:r>
          </a:p>
          <a:p>
            <a:pPr algn="l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43E25537-801F-4A81-677A-BEC445529A4C}"/>
              </a:ext>
            </a:extLst>
          </p:cNvPr>
          <p:cNvSpPr txBox="1">
            <a:spLocks/>
          </p:cNvSpPr>
          <p:nvPr/>
        </p:nvSpPr>
        <p:spPr>
          <a:xfrm>
            <a:off x="146585" y="119270"/>
            <a:ext cx="7018094" cy="7065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Porous Asphalt</a:t>
            </a:r>
          </a:p>
        </p:txBody>
      </p:sp>
    </p:spTree>
    <p:extLst>
      <p:ext uri="{BB962C8B-B14F-4D97-AF65-F5344CB8AC3E}">
        <p14:creationId xmlns:p14="http://schemas.microsoft.com/office/powerpoint/2010/main" val="15594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Walkway? Surface Material?</a:t>
            </a: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Location?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825625"/>
            <a:ext cx="10233800" cy="466725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lot of comments were made about the lack of a sidewalk or pedestrian safety area around the public slip area. There is a lot of traffic (both vehicular and foot) around West Harbor due to the Inn and area residents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There is enough room between the top of bulkhead and West Harbor Road to include a 5’ walking path.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Location? Right at back of bulkhead?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Finish material? Wooden walkway or porous concrete?</a:t>
            </a:r>
            <a:endParaRPr lang="en-US" sz="28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8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23" y="365124"/>
            <a:ext cx="5022407" cy="17287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Kayak Launch Options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  <p:pic>
        <p:nvPicPr>
          <p:cNvPr id="6" name="Content Placeholder 5" descr="A yellow kayak on a dock&#10;&#10;Description automatically generated">
            <a:extLst>
              <a:ext uri="{FF2B5EF4-FFF2-40B4-BE49-F238E27FC236}">
                <a16:creationId xmlns:a16="http://schemas.microsoft.com/office/drawing/2014/main" id="{8CDB0D40-87B1-8A87-366C-2B71044A5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0" y="2454844"/>
            <a:ext cx="6172200" cy="3529046"/>
          </a:xfrm>
        </p:spPr>
      </p:pic>
      <p:pic>
        <p:nvPicPr>
          <p:cNvPr id="9" name="Picture 8" descr="A picture containing outdoor, water, lake, building&#10;&#10;Description automatically generated">
            <a:extLst>
              <a:ext uri="{FF2B5EF4-FFF2-40B4-BE49-F238E27FC236}">
                <a16:creationId xmlns:a16="http://schemas.microsoft.com/office/drawing/2014/main" id="{6622F4E7-801E-0E07-FCF0-4A5D02691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9" y="198783"/>
            <a:ext cx="5147733" cy="2895600"/>
          </a:xfrm>
          <a:prstGeom prst="rect">
            <a:avLst/>
          </a:prstGeom>
        </p:spPr>
      </p:pic>
      <p:pic>
        <p:nvPicPr>
          <p:cNvPr id="12" name="Picture 11" descr="A person sitting on a boat on a dock&#10;&#10;Description automatically generated with low confidence">
            <a:extLst>
              <a:ext uri="{FF2B5EF4-FFF2-40B4-BE49-F238E27FC236}">
                <a16:creationId xmlns:a16="http://schemas.microsoft.com/office/drawing/2014/main" id="{9BDC07AB-10DF-FA45-3464-CE8C2DB19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74" y="2703443"/>
            <a:ext cx="5675244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30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23" y="365125"/>
            <a:ext cx="6247145" cy="58991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Utility (water and electric) Pedestals for Watermen Slip Area, with Light built in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60A27C-B8D7-D95E-7427-92F64F9A8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990961" y="1082440"/>
            <a:ext cx="6366678" cy="4775009"/>
          </a:xfrm>
        </p:spPr>
      </p:pic>
    </p:spTree>
    <p:extLst>
      <p:ext uri="{BB962C8B-B14F-4D97-AF65-F5344CB8AC3E}">
        <p14:creationId xmlns:p14="http://schemas.microsoft.com/office/powerpoint/2010/main" val="4176674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23" y="212722"/>
            <a:ext cx="6247145" cy="412619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WaPro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Backflow preventer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Used by: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Ocean City, MD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St. Augustine, FL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Norfolk, VA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60A27C-B8D7-D95E-7427-92F64F9A8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547" y="1333453"/>
            <a:ext cx="6366678" cy="4775009"/>
          </a:xfrm>
        </p:spPr>
      </p:pic>
    </p:spTree>
    <p:extLst>
      <p:ext uri="{BB962C8B-B14F-4D97-AF65-F5344CB8AC3E}">
        <p14:creationId xmlns:p14="http://schemas.microsoft.com/office/powerpoint/2010/main" val="684529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23" y="212722"/>
            <a:ext cx="6247145" cy="57308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Wapro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Flow Regulator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Potential for use at upper drainage area (High School) to regulate flow to the Public Slip area. Constant flow and utilizes storage upstream.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A60A27C-B8D7-D95E-7427-92F64F9A8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5501" y="1611362"/>
            <a:ext cx="6366678" cy="4775009"/>
          </a:xfrm>
        </p:spPr>
      </p:pic>
    </p:spTree>
    <p:extLst>
      <p:ext uri="{BB962C8B-B14F-4D97-AF65-F5344CB8AC3E}">
        <p14:creationId xmlns:p14="http://schemas.microsoft.com/office/powerpoint/2010/main" val="3739097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4A2598-6650-4E37-AF5B-C4832BD1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20" y="867303"/>
            <a:ext cx="3127955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accent5"/>
                </a:solidFill>
              </a:rPr>
              <a:t>Questions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60D5B470-3E03-4DE2-9728-82CE21BC40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8792B-F22D-3DF4-AEDE-C71752A05DB3}"/>
              </a:ext>
            </a:extLst>
          </p:cNvPr>
          <p:cNvSpPr txBox="1"/>
          <p:nvPr/>
        </p:nvSpPr>
        <p:spPr>
          <a:xfrm>
            <a:off x="4566486" y="2690336"/>
            <a:ext cx="2697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Brent Jett, P.E., CFM, CC-P</a:t>
            </a:r>
          </a:p>
          <a:p>
            <a:pPr algn="ctr"/>
            <a:r>
              <a:rPr lang="en-US" dirty="0">
                <a:hlinkClick r:id="rId4"/>
              </a:rPr>
              <a:t>bjett@gmbnet.com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77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Public Meeting Objectives: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825625"/>
            <a:ext cx="102338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Review options at the Public Slip Area around West Harbor Rd and East Chew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Bulkhead options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Pedestrian Improvements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Parking Layout &amp; Finishes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Stormwater Handling</a:t>
            </a:r>
            <a:endParaRPr lang="en-US" sz="32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Previous Meeting Outcomes: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825625"/>
            <a:ext cx="9583859" cy="4351338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Pedestrian Safety, and a place for them to walk, was a frequent comment.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Lighting in the area is insufficient. We are proposing pole lighting similar to Muskrat Park along the waters edge.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Small boat ramp is underutilized. Option to install a family friendly kayak launch for more use, but still a dividing line.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Parking should remain, but the northern area utilized by watermen should have all watermen together, and delineated as “watermen only” slips and parking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corner by waters edge is frequented by picture takers: a proposed park for this corner is suggested.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Stormwater is driving localized flooding.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409AE63C-D73E-723D-35EF-2AE111C07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548" y="384313"/>
            <a:ext cx="5075582" cy="2001077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Existing Conditions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FDE56-ECBF-D5E8-EA03-3D2595AF8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577" y="13811"/>
            <a:ext cx="5971742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0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Existing Conditions: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825625"/>
            <a:ext cx="110720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Bulkhead at approx. el. 3.0’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parking spaces (not including potential w shed)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to reduce parking to add green space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Hardpacked parking surface…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pervious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grey-scape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pedestrian paths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 is intense in some areas, dull in others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ECC38-01BE-4F48-BCD2-9E7C5C1D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Options Not Selected: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96E3E0-8827-42FA-8AF0-BB6FF2DDC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0000" y="1825625"/>
            <a:ext cx="110720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bulkhead at el. 3.0’, and adding another higher bulkhead behind it.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is problematic, and you have TWO bulkheads to maintain.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Elevating bulkhead to el. 4.0’.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protection in the future with SLR.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Elevating bulkhead to el. 5.0’ and maintaining the remaining areas as-is.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pedestrian paths, no green space, no true improvements.</a:t>
            </a:r>
            <a:endParaRPr lang="en-US" sz="2000" dirty="0">
              <a:gradFill>
                <a:gsLst>
                  <a:gs pos="34000">
                    <a:schemeClr val="tx1">
                      <a:lumMod val="93000"/>
                    </a:schemeClr>
                  </a:gs>
                  <a:gs pos="0">
                    <a:schemeClr val="bg1">
                      <a:lumMod val="25000"/>
                      <a:lumOff val="75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4800000" scaled="0"/>
              </a:gradFill>
            </a:endParaRP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440DA4F-0034-4860-9BBF-58EFEAC8C0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253103" y="6176963"/>
            <a:ext cx="1170193" cy="4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1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D763B95-1480-0FC3-855B-B949EA6925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070" y="4047778"/>
            <a:ext cx="3160059" cy="2326128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-No increase in bulkhead height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-Grass berm to a boardwalk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-Parking to the boardwalk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A93B06-6674-FDB1-296C-FB705E21D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7" b="31216"/>
          <a:stretch/>
        </p:blipFill>
        <p:spPr>
          <a:xfrm>
            <a:off x="248911" y="333487"/>
            <a:ext cx="5093716" cy="2743200"/>
          </a:xfrm>
          <a:prstGeom prst="rect">
            <a:avLst/>
          </a:prstGeom>
        </p:spPr>
      </p:pic>
      <p:pic>
        <p:nvPicPr>
          <p:cNvPr id="4" name="Picture 3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8CD4893E-CA8A-E704-189B-131191357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572" r="-103" b="25339"/>
          <a:stretch/>
        </p:blipFill>
        <p:spPr>
          <a:xfrm>
            <a:off x="3039035" y="3200400"/>
            <a:ext cx="8686800" cy="3291840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B6BA3DAE-C6C3-A194-7010-04FCCE787925}"/>
              </a:ext>
            </a:extLst>
          </p:cNvPr>
          <p:cNvSpPr txBox="1">
            <a:spLocks/>
          </p:cNvSpPr>
          <p:nvPr/>
        </p:nvSpPr>
        <p:spPr>
          <a:xfrm>
            <a:off x="5472953" y="354319"/>
            <a:ext cx="6158753" cy="2326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-No structural remediation</a:t>
            </a:r>
          </a:p>
          <a:p>
            <a:pPr algn="l"/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-Green approach</a:t>
            </a:r>
          </a:p>
          <a:p>
            <a:pPr algn="l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-Does require maintenance on planted berm</a:t>
            </a:r>
          </a:p>
          <a:p>
            <a:pPr algn="l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-Shortens Parking spaces</a:t>
            </a:r>
          </a:p>
        </p:txBody>
      </p:sp>
    </p:spTree>
    <p:extLst>
      <p:ext uri="{BB962C8B-B14F-4D97-AF65-F5344CB8AC3E}">
        <p14:creationId xmlns:p14="http://schemas.microsoft.com/office/powerpoint/2010/main" val="3334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409AE63C-D73E-723D-35EF-2AE111C078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548" y="384314"/>
            <a:ext cx="2557669" cy="781878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Option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FDE56-ECBF-D5E8-EA03-3D2595AF88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4795" r="41916" b="4260"/>
          <a:stretch/>
        </p:blipFill>
        <p:spPr>
          <a:xfrm>
            <a:off x="6440556" y="75573"/>
            <a:ext cx="5545074" cy="6669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94CD9-357A-6699-47CE-B276715D3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2" t="48258" r="52287" b="19780"/>
          <a:stretch/>
        </p:blipFill>
        <p:spPr>
          <a:xfrm>
            <a:off x="430311" y="1184358"/>
            <a:ext cx="2756647" cy="5559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561397-71FD-732B-F700-25D165BC898C}"/>
              </a:ext>
            </a:extLst>
          </p:cNvPr>
          <p:cNvSpPr txBox="1"/>
          <p:nvPr/>
        </p:nvSpPr>
        <p:spPr>
          <a:xfrm>
            <a:off x="3485322" y="1417983"/>
            <a:ext cx="27034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bulkhead back to current elevation at approx. el. 3.0’.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Grassed/planted berm at 3:1 slope up to el. 5.0’.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5’ wide walkway at top, el. 5.0’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Small retaining wall behind to transition to parking (14-18” high)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 in parking to 40 total spaces.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Removal of shed to improve parking and continuity on watermen side of small boat ramp.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4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7"/>
    </mc:Choice>
    <mc:Fallback xmlns="">
      <p:transition spd="slow" advTm="18377"/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4211</TotalTime>
  <Words>1338</Words>
  <Application>Microsoft Office PowerPoint</Application>
  <PresentationFormat>Widescreen</PresentationFormat>
  <Paragraphs>153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Corbel</vt:lpstr>
      <vt:lpstr>Depth</vt:lpstr>
      <vt:lpstr>West Harbor Rd/ East Chew Public Slip Area Flood Mitigation</vt:lpstr>
      <vt:lpstr>PowerPoint Presentation</vt:lpstr>
      <vt:lpstr>Public Meeting Objectives:</vt:lpstr>
      <vt:lpstr>Previous Meeting Outcomes:</vt:lpstr>
      <vt:lpstr>PowerPoint Presentation</vt:lpstr>
      <vt:lpstr>Existing Conditions:</vt:lpstr>
      <vt:lpstr>Options Not Selected: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Berm (A) vs Raised Bulkhead (B):</vt:lpstr>
      <vt:lpstr>Green Space: Existing: +/- 20,000 sf…0 green</vt:lpstr>
      <vt:lpstr>Other Improvements:</vt:lpstr>
      <vt:lpstr>Parking Surface Options?</vt:lpstr>
      <vt:lpstr>Walking Path Surface Options?</vt:lpstr>
      <vt:lpstr>Other Surface Options?</vt:lpstr>
      <vt:lpstr>PowerPoint Presentation</vt:lpstr>
      <vt:lpstr>PowerPoint Presentation</vt:lpstr>
      <vt:lpstr>Walkway? Surface Material? Location?</vt:lpstr>
      <vt:lpstr>Kayak Launch Options</vt:lpstr>
      <vt:lpstr>Utility (water and electric) Pedestals for Watermen Slip Area, with Light built in</vt:lpstr>
      <vt:lpstr>WaPro Backflow preventer Used by: Ocean City, MD St. Augustine, FL Norfolk, VA  </vt:lpstr>
      <vt:lpstr>Wapro Flow Regulator Potential for use at upper drainage area (High School) to regulate flow to the Public Slip area. Constant flow and utilizes storage upstream.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Cedar Avenue Flood Mitigation Study</dc:title>
  <dc:creator>Kyla Cupp</dc:creator>
  <cp:lastModifiedBy>Brent R. Jett</cp:lastModifiedBy>
  <cp:revision>40</cp:revision>
  <cp:lastPrinted>2023-06-08T12:47:20Z</cp:lastPrinted>
  <dcterms:created xsi:type="dcterms:W3CDTF">2020-11-16T19:54:51Z</dcterms:created>
  <dcterms:modified xsi:type="dcterms:W3CDTF">2023-07-12T20:03:12Z</dcterms:modified>
</cp:coreProperties>
</file>