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76" r:id="rId4"/>
    <p:sldId id="271" r:id="rId5"/>
    <p:sldId id="277" r:id="rId6"/>
    <p:sldId id="268" r:id="rId7"/>
    <p:sldId id="270" r:id="rId8"/>
    <p:sldId id="258" r:id="rId9"/>
    <p:sldId id="269" r:id="rId10"/>
    <p:sldId id="273" r:id="rId11"/>
    <p:sldId id="272" r:id="rId12"/>
    <p:sldId id="280" r:id="rId13"/>
    <p:sldId id="275" r:id="rId14"/>
    <p:sldId id="278" r:id="rId15"/>
    <p:sldId id="281" r:id="rId16"/>
    <p:sldId id="282" r:id="rId17"/>
    <p:sldId id="283" r:id="rId18"/>
    <p:sldId id="284" r:id="rId19"/>
    <p:sldId id="274" r:id="rId20"/>
    <p:sldId id="279" r:id="rId21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0643" autoAdjust="0"/>
  </p:normalViewPr>
  <p:slideViewPr>
    <p:cSldViewPr snapToGrid="0">
      <p:cViewPr varScale="1">
        <p:scale>
          <a:sx n="101" d="100"/>
          <a:sy n="101" d="100"/>
        </p:scale>
        <p:origin x="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Sball@stmichaelsmd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0FC72C4-1666-6195-5366-9562F10DB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579" y="195955"/>
            <a:ext cx="8627208" cy="4114788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>
                <a:solidFill>
                  <a:srgbClr val="7030A0"/>
                </a:solidFill>
              </a:rPr>
              <a:t>        				 </a:t>
            </a:r>
            <a:r>
              <a:rPr lang="en-US" sz="3800" i="1" dirty="0">
                <a:solidFill>
                  <a:srgbClr val="7030A0"/>
                </a:solidFill>
              </a:rPr>
              <a:t>St. Michaels Land use 				  				    assessment, 2024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7030A0"/>
                </a:solidFill>
              </a:rPr>
              <a:t>Potential Development – residential &amp; commercial uses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7030A0"/>
                </a:solidFill>
              </a:rPr>
              <a:t>Future annexation areas &amp; areas of mutual concern with county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7030A0"/>
                </a:solidFill>
              </a:rPr>
              <a:t>“big ideas” for the plan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7030A0"/>
                </a:solidFill>
              </a:rPr>
              <a:t>Comprehensive plan update – tentative schedule, public outreach</a:t>
            </a:r>
          </a:p>
          <a:p>
            <a:pPr algn="l"/>
            <a:endParaRPr lang="en-US" sz="3800" b="1" i="1" dirty="0">
              <a:solidFill>
                <a:srgbClr val="7030A0"/>
              </a:solidFill>
            </a:endParaRPr>
          </a:p>
        </p:txBody>
      </p:sp>
      <p:pic>
        <p:nvPicPr>
          <p:cNvPr id="4" name="Picture 3" descr="Town of St. Michaels, Maryland">
            <a:extLst>
              <a:ext uri="{FF2B5EF4-FFF2-40B4-BE49-F238E27FC236}">
                <a16:creationId xmlns:a16="http://schemas.microsoft.com/office/drawing/2014/main" id="{15238131-EFE5-E1CC-BFA7-4C4FE6904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141" y="2019669"/>
            <a:ext cx="2213096" cy="20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851FCC-76AA-7214-F31A-38BDA76A2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389" y="3076698"/>
            <a:ext cx="2921199" cy="363155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A7D2432-7E18-8E5D-A9DC-EC74B810F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639" y="189591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604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3A0C569-3AE4-5111-48A8-F85DBD807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9967" y="343206"/>
            <a:ext cx="5056003" cy="6386067"/>
          </a:xfrm>
        </p:spPr>
      </p:pic>
    </p:spTree>
    <p:extLst>
      <p:ext uri="{BB962C8B-B14F-4D97-AF65-F5344CB8AC3E}">
        <p14:creationId xmlns:p14="http://schemas.microsoft.com/office/powerpoint/2010/main" val="1079409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54976-1D0F-AE1F-650F-8C8769CA6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B7B9862-3074-9EC7-9B0B-5F8F698EB67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0723341"/>
              </p:ext>
            </p:extLst>
          </p:nvPr>
        </p:nvGraphicFramePr>
        <p:xfrm>
          <a:off x="1111927" y="777749"/>
          <a:ext cx="3886559" cy="5028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405" imgH="6034855" progId="Acrobat.Document.DC">
                  <p:embed/>
                </p:oleObj>
              </mc:Choice>
              <mc:Fallback>
                <p:oleObj name="Acrobat Document" r:id="rId2" imgW="4663405" imgH="6034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11927" y="777749"/>
                        <a:ext cx="3886559" cy="50282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8C23E46-EA1C-F3A3-E856-5600E2B8E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889" y="1426293"/>
            <a:ext cx="5427138" cy="373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24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D74E966-206D-38C9-4A8A-FB9C9B1B91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9893195"/>
              </p:ext>
            </p:extLst>
          </p:nvPr>
        </p:nvGraphicFramePr>
        <p:xfrm>
          <a:off x="6459985" y="618641"/>
          <a:ext cx="4069493" cy="5264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405" imgH="6034855" progId="Acrobat.Document.DC">
                  <p:embed/>
                </p:oleObj>
              </mc:Choice>
              <mc:Fallback>
                <p:oleObj name="Acrobat Document" r:id="rId2" imgW="4663405" imgH="6034855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D74E966-206D-38C9-4A8A-FB9C9B1B91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459985" y="618641"/>
                        <a:ext cx="4069493" cy="5264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FF9450-017A-23DF-9C3C-06C58798F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77818" y="618641"/>
            <a:ext cx="4254198" cy="5335415"/>
          </a:xfrm>
        </p:spPr>
      </p:pic>
    </p:spTree>
    <p:extLst>
      <p:ext uri="{BB962C8B-B14F-4D97-AF65-F5344CB8AC3E}">
        <p14:creationId xmlns:p14="http://schemas.microsoft.com/office/powerpoint/2010/main" val="3864283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EADB2A-4559-58F9-3C3D-EAE750AB8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1704" y="67112"/>
            <a:ext cx="5247504" cy="6790888"/>
          </a:xfrm>
        </p:spPr>
      </p:pic>
    </p:spTree>
    <p:extLst>
      <p:ext uri="{BB962C8B-B14F-4D97-AF65-F5344CB8AC3E}">
        <p14:creationId xmlns:p14="http://schemas.microsoft.com/office/powerpoint/2010/main" val="410438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9F683-5E3A-2EC6-F8D1-BBF3DA118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21" y="609600"/>
            <a:ext cx="10131425" cy="1456267"/>
          </a:xfrm>
        </p:spPr>
        <p:txBody>
          <a:bodyPr/>
          <a:lstStyle/>
          <a:p>
            <a:r>
              <a:rPr lang="en-US" dirty="0"/>
              <a:t>              </a:t>
            </a:r>
            <a:r>
              <a:rPr lang="en-US" dirty="0">
                <a:solidFill>
                  <a:srgbClr val="7030A0"/>
                </a:solidFill>
              </a:rPr>
              <a:t>Sustainable communities plan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i="1" dirty="0">
                <a:solidFill>
                  <a:srgbClr val="7030A0"/>
                </a:solidFill>
              </a:rPr>
              <a:t>                               </a:t>
            </a:r>
            <a:r>
              <a:rPr lang="en-US" sz="2800" i="1" dirty="0">
                <a:solidFill>
                  <a:srgbClr val="7030A0"/>
                </a:solidFill>
              </a:rPr>
              <a:t>(SOME PRIORITIES)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62EF5-0121-92BD-6E8A-547C9569C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504" y="2303755"/>
            <a:ext cx="5022541" cy="3838113"/>
          </a:xfrm>
        </p:spPr>
        <p:txBody>
          <a:bodyPr>
            <a:normAutofit fontScale="92500" lnSpcReduction="1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Environment: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 CC/SLR Studies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Improvements to water systems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 the Nature Trail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Economy: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Fiber optic improvements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Relocate utility poles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Cost/benefits of festivals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Transportation: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Greater crosswalk controls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 parking, street designs, signage, circulation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 access improvement plan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C4AE496-D98B-40EE-BD48-562B86FDEEDE}"/>
              </a:ext>
            </a:extLst>
          </p:cNvPr>
          <p:cNvSpPr txBox="1">
            <a:spLocks/>
          </p:cNvSpPr>
          <p:nvPr/>
        </p:nvSpPr>
        <p:spPr>
          <a:xfrm>
            <a:off x="6303097" y="2065867"/>
            <a:ext cx="5410199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0"/>
              </a:spcAft>
              <a:buFont typeface="Arial"/>
              <a:buNone/>
            </a:pPr>
            <a:r>
              <a:rPr lang="en-US" kern="1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Arial"/>
              <a:buNone/>
            </a:pPr>
            <a:r>
              <a:rPr lang="en-US" kern="1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Health &amp; Quality of Life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Plan for SDC Park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arts organizations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new Community Center</a:t>
            </a:r>
          </a:p>
          <a:p>
            <a:pPr marL="0">
              <a:lnSpc>
                <a:spcPct val="107000"/>
              </a:lnSpc>
              <a:spcAft>
                <a:spcPts val="0"/>
              </a:spcAft>
            </a:pPr>
            <a:endParaRPr lang="en-US" kern="1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Arial"/>
              <a:buNone/>
            </a:pPr>
            <a:r>
              <a:rPr lang="en-US" kern="1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Planning &amp; Staffing Issues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Analyze Short Term Rentals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Utilize SC Report for Comprehensive Plan update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 staff assistance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502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C3E2C-33FA-C658-C169-D53344FC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41" y="844491"/>
            <a:ext cx="10131425" cy="145626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“The Big Ideas”</a:t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1. San Domingo Creek Park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357781-C620-0E13-F33F-29E3346DE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7211" y="1491280"/>
            <a:ext cx="5464548" cy="36496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59A76-AE7C-C107-12CF-99B25A04C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25" y="2722521"/>
            <a:ext cx="5502002" cy="30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68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2FD03-9252-4876-76F1-DC57420A7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“The Big Ideas”</a:t>
            </a:r>
            <a:br>
              <a:rPr lang="en-US" dirty="0"/>
            </a:b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2. flood &amp; sea level rise mitigation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11E3B9-98D0-25C7-F9E0-FFEFB8E21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621" y="1699967"/>
            <a:ext cx="4135772" cy="48299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4E892B-DF41-750E-61B8-5029FF86D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558" y="469783"/>
            <a:ext cx="7075601" cy="1950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A698AA-394B-F90F-5F80-F9E870B55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383" y="2819395"/>
            <a:ext cx="5472843" cy="354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51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A0761-1AF1-E3B5-99F6-B5CF861B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81" y="324375"/>
            <a:ext cx="10131425" cy="1456267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“The big ideas”</a:t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3. Nature trail extension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>
            <a:hlinkClick r:id="" action="ppaction://ole?verb=0"/>
            <a:extLst>
              <a:ext uri="{FF2B5EF4-FFF2-40B4-BE49-F238E27FC236}">
                <a16:creationId xmlns:a16="http://schemas.microsoft.com/office/drawing/2014/main" id="{306AE2C1-2561-30BD-4972-A63652773DC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0540885"/>
              </p:ext>
            </p:extLst>
          </p:nvPr>
        </p:nvGraphicFramePr>
        <p:xfrm>
          <a:off x="4396509" y="100702"/>
          <a:ext cx="5056103" cy="6742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7537688" imgH="10052279" progId="PowerPoint.Show.12">
                  <p:embed/>
                </p:oleObj>
              </mc:Choice>
              <mc:Fallback>
                <p:oleObj name="Presentation" r:id="rId2" imgW="7537688" imgH="1005227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96509" y="100702"/>
                        <a:ext cx="5056103" cy="6742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222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C803-20F4-0284-A24F-EB61E87E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10" y="343112"/>
            <a:ext cx="10219558" cy="179234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“The big ideas”						</a:t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4.  Redevelopment &amp; Design study –  FREMONT ST. AREA</a:t>
            </a:r>
            <a:br>
              <a:rPr lang="en-US" sz="2000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20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Public works area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      </a:t>
            </a: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DD7F94-3BF2-34D7-F174-E0A62E92B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9320" y="1875213"/>
            <a:ext cx="3266879" cy="401166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74E638-EFC1-808C-84E4-7E230DCEF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45" y="1431213"/>
            <a:ext cx="4922520" cy="48996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6F4DF-6F9D-8E4F-4669-CA7B9EEFA36D}"/>
              </a:ext>
            </a:extLst>
          </p:cNvPr>
          <p:cNvCxnSpPr>
            <a:cxnSpLocks/>
          </p:cNvCxnSpPr>
          <p:nvPr/>
        </p:nvCxnSpPr>
        <p:spPr>
          <a:xfrm flipV="1">
            <a:off x="4144697" y="5886873"/>
            <a:ext cx="2904989" cy="2817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06444A-F696-D382-A118-15BBDE2D27EA}"/>
              </a:ext>
            </a:extLst>
          </p:cNvPr>
          <p:cNvCxnSpPr>
            <a:cxnSpLocks/>
          </p:cNvCxnSpPr>
          <p:nvPr/>
        </p:nvCxnSpPr>
        <p:spPr>
          <a:xfrm>
            <a:off x="3809761" y="1762368"/>
            <a:ext cx="2868130" cy="6496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409727-A064-95DF-FE1F-CCC7419A2213}"/>
              </a:ext>
            </a:extLst>
          </p:cNvPr>
          <p:cNvCxnSpPr>
            <a:cxnSpLocks/>
          </p:cNvCxnSpPr>
          <p:nvPr/>
        </p:nvCxnSpPr>
        <p:spPr>
          <a:xfrm>
            <a:off x="6703258" y="1827409"/>
            <a:ext cx="350520" cy="40549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0D8A40-FB05-E061-4B90-9184C86CCFA8}"/>
              </a:ext>
            </a:extLst>
          </p:cNvPr>
          <p:cNvCxnSpPr>
            <a:cxnSpLocks/>
          </p:cNvCxnSpPr>
          <p:nvPr/>
        </p:nvCxnSpPr>
        <p:spPr>
          <a:xfrm>
            <a:off x="3809761" y="1762368"/>
            <a:ext cx="332508" cy="44108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A1D35B0-0967-EE23-2501-7CE020048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22" y="2135461"/>
            <a:ext cx="1572976" cy="382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66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2092310-B2D8-926B-D623-DFE386186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774" y="382811"/>
            <a:ext cx="8181191" cy="6092377"/>
          </a:xfrm>
        </p:spPr>
      </p:pic>
    </p:spTree>
    <p:extLst>
      <p:ext uri="{BB962C8B-B14F-4D97-AF65-F5344CB8AC3E}">
        <p14:creationId xmlns:p14="http://schemas.microsoft.com/office/powerpoint/2010/main" val="519287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C1D2169-904A-CB3B-1E72-C7FD3D49E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551" y="1834908"/>
            <a:ext cx="9510409" cy="3713445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</a:rPr>
              <a:t>Update the comprehensive plan 2024-2025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       </a:t>
            </a:r>
            <a:r>
              <a:rPr lang="en-US" sz="1400" dirty="0">
                <a:solidFill>
                  <a:schemeClr val="bg1"/>
                </a:solidFill>
              </a:rPr>
              <a:t>utilize this sustainable communities report to help guide the</a:t>
            </a:r>
          </a:p>
          <a:p>
            <a:pPr algn="l"/>
            <a:r>
              <a:rPr lang="en-US" sz="1400" dirty="0">
                <a:solidFill>
                  <a:schemeClr val="bg1"/>
                </a:solidFill>
              </a:rPr>
              <a:t> 	comprehensive plan update. An update is required by the state of </a:t>
            </a:r>
          </a:p>
          <a:p>
            <a:pPr algn="l"/>
            <a:r>
              <a:rPr lang="en-US" sz="1400" dirty="0">
                <a:solidFill>
                  <a:schemeClr val="bg1"/>
                </a:solidFill>
              </a:rPr>
              <a:t>	Maryland by the end of 2025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4F2DD-E7CE-5154-22D7-41096B734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684" y="1429965"/>
            <a:ext cx="4432247" cy="37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51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687AE-39FB-AAD2-952D-A3035F46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46338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9EBE8-4B13-3A55-67D7-24BB8859E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78385"/>
            <a:ext cx="10131425" cy="45128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-  Start review and discussion of chapters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          </a:t>
            </a:r>
            <a:r>
              <a:rPr lang="en-US" sz="1900" dirty="0">
                <a:solidFill>
                  <a:schemeClr val="bg1"/>
                </a:solidFill>
              </a:rPr>
              <a:t>Chapters 1 &amp; 2 April, Chapters 3 &amp; 4 May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- Schedule and hold initial public outreach meeting  (June)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- Discuss issues of concern &amp; process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- Changes, requests – consensus 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7030A0"/>
                </a:solidFill>
              </a:rPr>
              <a:t>Contact: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Steve Ball, Town Planner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Sball@stmichaelsmd.gov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410-745-9535</a:t>
            </a:r>
          </a:p>
        </p:txBody>
      </p:sp>
    </p:spTree>
    <p:extLst>
      <p:ext uri="{BB962C8B-B14F-4D97-AF65-F5344CB8AC3E}">
        <p14:creationId xmlns:p14="http://schemas.microsoft.com/office/powerpoint/2010/main" val="3767227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C5D1DDB-1414-80EE-E70B-8B37AA944598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7895311"/>
              </p:ext>
            </p:extLst>
          </p:nvPr>
        </p:nvGraphicFramePr>
        <p:xfrm>
          <a:off x="2849077" y="125835"/>
          <a:ext cx="5263078" cy="6809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405" imgH="6034855" progId="Acrobat.Document.DC">
                  <p:embed/>
                </p:oleObj>
              </mc:Choice>
              <mc:Fallback>
                <p:oleObj name="Acrobat Document" r:id="rId2" imgW="4663405" imgH="6034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49077" y="125835"/>
                        <a:ext cx="5263078" cy="6809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2754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FDB0A-1027-76F5-84D0-2998D4C3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77" y="0"/>
            <a:ext cx="10131425" cy="189870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St. Michaels Land Use Acreage</a:t>
            </a:r>
            <a:br>
              <a:rPr lang="en-US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Geographic information system (GIS)</a:t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Talbot County Public Works, GIS </a:t>
            </a:r>
            <a:br>
              <a:rPr lang="en-US" sz="20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future land use – base map information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581F1-1687-7079-4749-41F7C3387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79" y="1686187"/>
            <a:ext cx="10131425" cy="418121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Agriculture = 144.73 acres</a:t>
            </a:r>
          </a:p>
          <a:p>
            <a:r>
              <a:rPr lang="en-US" dirty="0">
                <a:solidFill>
                  <a:schemeClr val="bg1"/>
                </a:solidFill>
              </a:rPr>
              <a:t>Commercial =  41.55</a:t>
            </a:r>
          </a:p>
          <a:p>
            <a:r>
              <a:rPr lang="en-US" dirty="0">
                <a:solidFill>
                  <a:schemeClr val="bg1"/>
                </a:solidFill>
              </a:rPr>
              <a:t>Maritime = 25.00 acres</a:t>
            </a:r>
          </a:p>
          <a:p>
            <a:r>
              <a:rPr lang="en-US" dirty="0">
                <a:solidFill>
                  <a:schemeClr val="bg1"/>
                </a:solidFill>
              </a:rPr>
              <a:t>Municipal  = 29.96 acres</a:t>
            </a:r>
          </a:p>
          <a:p>
            <a:r>
              <a:rPr lang="en-US" dirty="0">
                <a:solidFill>
                  <a:schemeClr val="bg1"/>
                </a:solidFill>
              </a:rPr>
              <a:t>Residential = 396.04 acres</a:t>
            </a:r>
          </a:p>
          <a:p>
            <a:r>
              <a:rPr lang="en-US" dirty="0">
                <a:solidFill>
                  <a:schemeClr val="bg1"/>
                </a:solidFill>
              </a:rPr>
              <a:t>Residential Gateway = 125.77 acres</a:t>
            </a:r>
          </a:p>
          <a:p>
            <a:r>
              <a:rPr lang="en-US" dirty="0">
                <a:solidFill>
                  <a:schemeClr val="bg1"/>
                </a:solidFill>
              </a:rPr>
              <a:t>Waterfront Development = 16.03 acres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B0539A-20EC-6C09-8F1D-33BA04345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33625"/>
            <a:ext cx="237172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39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764E9-B8C2-2583-3119-45AE32B8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407" y="-103464"/>
            <a:ext cx="9869270" cy="248593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Development potential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C5F2C-C324-BE47-8680-806B5989D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407" y="1224793"/>
            <a:ext cx="10131425" cy="3039611"/>
          </a:xfrm>
        </p:spPr>
        <p:txBody>
          <a:bodyPr>
            <a:norm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St. Michaels is mostly developed or “built out”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What Remains for growth (if anywhere?)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Are there potential annexation areas?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What about areas of Mutual Concern with Talbot County?</a:t>
            </a:r>
          </a:p>
        </p:txBody>
      </p:sp>
    </p:spTree>
    <p:extLst>
      <p:ext uri="{BB962C8B-B14F-4D97-AF65-F5344CB8AC3E}">
        <p14:creationId xmlns:p14="http://schemas.microsoft.com/office/powerpoint/2010/main" val="59807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57CB-8F6E-2915-C434-6BE1E5DC5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10514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Potential Residential Development</a:t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i="1" dirty="0">
                <a:solidFill>
                  <a:schemeClr val="accent4">
                    <a:lumMod val="75000"/>
                  </a:schemeClr>
                </a:solidFill>
              </a:rPr>
              <a:t>(inventory, Feb. 2024)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CC30C-1DE5-C2B2-00ED-9CAE26D7D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46913"/>
            <a:ext cx="10131425" cy="383376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Type:												Yearly		</a:t>
            </a:r>
            <a:r>
              <a:rPr lang="en-US">
                <a:solidFill>
                  <a:schemeClr val="bg1"/>
                </a:solidFill>
              </a:rPr>
              <a:t>	Potential 	(10 year)</a:t>
            </a:r>
            <a:r>
              <a:rPr lang="en-US" dirty="0">
                <a:solidFill>
                  <a:schemeClr val="bg1"/>
                </a:solidFill>
              </a:rPr>
              <a:t>														 			                  Build Out</a:t>
            </a:r>
            <a:r>
              <a:rPr lang="en-US" dirty="0"/>
              <a:t>	</a:t>
            </a:r>
          </a:p>
          <a:p>
            <a:r>
              <a:rPr lang="en-US" dirty="0">
                <a:solidFill>
                  <a:schemeClr val="bg1"/>
                </a:solidFill>
              </a:rPr>
              <a:t>Infill, 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floor apartments &amp; accessory units estimated           2/year				   20</a:t>
            </a:r>
          </a:p>
          <a:p>
            <a:r>
              <a:rPr lang="en-US" dirty="0">
                <a:solidFill>
                  <a:schemeClr val="bg1"/>
                </a:solidFill>
              </a:rPr>
              <a:t>Residential Vacant Lots - 20-25 remaining (2024)			2/year				   24</a:t>
            </a:r>
          </a:p>
          <a:p>
            <a:r>
              <a:rPr lang="en-US" dirty="0">
                <a:solidFill>
                  <a:schemeClr val="bg1"/>
                </a:solidFill>
              </a:rPr>
              <a:t>Dodson Residential Site (1.7 acres, 6-8 lots)				0/year				     8</a:t>
            </a:r>
          </a:p>
          <a:p>
            <a:r>
              <a:rPr lang="en-US" dirty="0">
                <a:solidFill>
                  <a:schemeClr val="bg1"/>
                </a:solidFill>
              </a:rPr>
              <a:t>Residential Gateway (north town site, 27 acres)			0/year				   27</a:t>
            </a:r>
          </a:p>
          <a:p>
            <a:r>
              <a:rPr lang="en-US" dirty="0" err="1">
                <a:solidFill>
                  <a:schemeClr val="bg1"/>
                </a:solidFill>
              </a:rPr>
              <a:t>Strausburg</a:t>
            </a:r>
            <a:r>
              <a:rPr lang="en-US" dirty="0">
                <a:solidFill>
                  <a:schemeClr val="bg1"/>
                </a:solidFill>
              </a:rPr>
              <a:t> Site (well and septic), approved for 10 lots		0/year				   10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TOTAL												4/year				   89 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657600" lvl="8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97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12F4B-CF22-1880-967F-B4180A676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96" y="148207"/>
            <a:ext cx="10131425" cy="1630260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Potential commercial/office development</a:t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i="1" dirty="0">
                <a:solidFill>
                  <a:schemeClr val="accent4">
                    <a:lumMod val="75000"/>
                  </a:schemeClr>
                </a:solidFill>
              </a:rPr>
              <a:t>Inventory, Feb.2024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41E0B-7D30-0977-91C3-97117153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192" y="1923953"/>
            <a:ext cx="10131425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															Potential 															 			                  Build Out</a:t>
            </a:r>
            <a:r>
              <a:rPr lang="en-US" dirty="0"/>
              <a:t>	 </a:t>
            </a:r>
            <a:r>
              <a:rPr lang="en-US" dirty="0">
                <a:solidFill>
                  <a:schemeClr val="bg1"/>
                </a:solidFill>
              </a:rPr>
              <a:t>(10 years)</a:t>
            </a:r>
          </a:p>
          <a:p>
            <a:r>
              <a:rPr lang="en-US" dirty="0">
                <a:solidFill>
                  <a:schemeClr val="bg1"/>
                </a:solidFill>
              </a:rPr>
              <a:t>Gateway Commercial (#1) 1.8 acres @10,000 </a:t>
            </a:r>
            <a:r>
              <a:rPr lang="en-US" dirty="0" err="1">
                <a:solidFill>
                  <a:schemeClr val="bg1"/>
                </a:solidFill>
              </a:rPr>
              <a:t>s.f.</a:t>
            </a:r>
            <a:r>
              <a:rPr lang="en-US" dirty="0">
                <a:solidFill>
                  <a:schemeClr val="bg1"/>
                </a:solidFill>
              </a:rPr>
              <a:t>/acre           				= 18,000 </a:t>
            </a:r>
            <a:r>
              <a:rPr lang="en-US" dirty="0" err="1">
                <a:solidFill>
                  <a:schemeClr val="bg1"/>
                </a:solidFill>
              </a:rPr>
              <a:t>s.f.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Gateway Commercial/Mixed Use (#2) 3 acres, 1 acre commercial			 = 10,000 </a:t>
            </a:r>
            <a:r>
              <a:rPr lang="en-US" dirty="0" err="1">
                <a:solidFill>
                  <a:schemeClr val="bg1"/>
                </a:solidFill>
              </a:rPr>
              <a:t>s.f.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Fremont Street (3 Sites) 17,257 </a:t>
            </a:r>
            <a:r>
              <a:rPr lang="en-US" dirty="0" err="1">
                <a:solidFill>
                  <a:schemeClr val="bg1"/>
                </a:solidFill>
              </a:rPr>
              <a:t>s.f.</a:t>
            </a:r>
            <a:r>
              <a:rPr lang="en-US" dirty="0">
                <a:solidFill>
                  <a:schemeClr val="bg1"/>
                </a:solidFill>
              </a:rPr>
              <a:t> @ 25% development				          = 4,315 </a:t>
            </a:r>
            <a:r>
              <a:rPr lang="en-US" dirty="0" err="1">
                <a:solidFill>
                  <a:schemeClr val="bg1"/>
                </a:solidFill>
              </a:rPr>
              <a:t>s.f.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Potential Conversion of Houses in Commercial Zones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(estimated conversion of 4 houses @ 2,500 </a:t>
            </a:r>
            <a:r>
              <a:rPr lang="en-US" dirty="0" err="1">
                <a:solidFill>
                  <a:schemeClr val="bg1"/>
                </a:solidFill>
              </a:rPr>
              <a:t>s.f.</a:t>
            </a:r>
            <a:r>
              <a:rPr lang="en-US" dirty="0">
                <a:solidFill>
                  <a:schemeClr val="bg1"/>
                </a:solidFill>
              </a:rPr>
              <a:t> over next 10 years	)	          = 10,000 </a:t>
            </a:r>
            <a:r>
              <a:rPr lang="en-US" dirty="0" err="1">
                <a:solidFill>
                  <a:schemeClr val="bg1"/>
                </a:solidFill>
              </a:rPr>
              <a:t>s.f.</a:t>
            </a:r>
            <a:r>
              <a:rPr lang="en-US" dirty="0">
                <a:solidFill>
                  <a:schemeClr val="bg1"/>
                </a:solidFill>
              </a:rPr>
              <a:t>						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TOTAL													  	  = 42,315 </a:t>
            </a:r>
            <a:r>
              <a:rPr lang="en-US" dirty="0" err="1">
                <a:solidFill>
                  <a:schemeClr val="bg1"/>
                </a:solidFill>
              </a:rPr>
              <a:t>s.f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918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6EE0C-EB91-661C-40CB-9F4BDD26F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2533" y="1101758"/>
            <a:ext cx="3816992" cy="946713"/>
          </a:xfrm>
        </p:spPr>
        <p:txBody>
          <a:bodyPr>
            <a:normAutofit fontScale="90000"/>
          </a:bodyPr>
          <a:lstStyle/>
          <a:p>
            <a:r>
              <a:rPr lang="en-US" sz="4000" i="1" dirty="0">
                <a:solidFill>
                  <a:srgbClr val="7030A0"/>
                </a:solidFill>
              </a:rPr>
              <a:t>Annexation Regulations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1DD34-9EB7-7489-2123-D1B98A900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8216" y="2048471"/>
            <a:ext cx="7197726" cy="3643617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Annexation Petition: Area must be contiguous and not create an enclave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Requires: 25% of qualified voters in the area  and 25% of the property owners to agree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Purpose: extension of public facilities, expand tax base, local control, developer improvements, economic development, unify boundary area,  achieve growth goals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Possibility for phasing tax changes as incentive?</a:t>
            </a:r>
          </a:p>
        </p:txBody>
      </p:sp>
    </p:spTree>
    <p:extLst>
      <p:ext uri="{BB962C8B-B14F-4D97-AF65-F5344CB8AC3E}">
        <p14:creationId xmlns:p14="http://schemas.microsoft.com/office/powerpoint/2010/main" val="1866971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C954641-F821-1D40-E113-0E4175B7A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0921" y="241541"/>
            <a:ext cx="5359117" cy="6349040"/>
          </a:xfrm>
        </p:spPr>
      </p:pic>
    </p:spTree>
    <p:extLst>
      <p:ext uri="{BB962C8B-B14F-4D97-AF65-F5344CB8AC3E}">
        <p14:creationId xmlns:p14="http://schemas.microsoft.com/office/powerpoint/2010/main" val="38217615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815</TotalTime>
  <Words>864</Words>
  <Application>Microsoft Office PowerPoint</Application>
  <PresentationFormat>Widescreen</PresentationFormat>
  <Paragraphs>85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Symbol</vt:lpstr>
      <vt:lpstr>Wingdings</vt:lpstr>
      <vt:lpstr>Celestial</vt:lpstr>
      <vt:lpstr>Acrobat Document</vt:lpstr>
      <vt:lpstr>Presentation</vt:lpstr>
      <vt:lpstr>PowerPoint Presentation</vt:lpstr>
      <vt:lpstr>PowerPoint Presentation</vt:lpstr>
      <vt:lpstr>PowerPoint Presentation</vt:lpstr>
      <vt:lpstr>St. Michaels Land Use Acreage Geographic information system (GIS) Talbot County Public Works, GIS  future land use – base map information</vt:lpstr>
      <vt:lpstr>Development potential  </vt:lpstr>
      <vt:lpstr>Potential Residential Development  (inventory, Feb. 2024)</vt:lpstr>
      <vt:lpstr>Potential commercial/office development Inventory, Feb.2024</vt:lpstr>
      <vt:lpstr>Annexation Regulations</vt:lpstr>
      <vt:lpstr>PowerPoint Presentation</vt:lpstr>
      <vt:lpstr>PowerPoint Presentation</vt:lpstr>
      <vt:lpstr> </vt:lpstr>
      <vt:lpstr>PowerPoint Presentation</vt:lpstr>
      <vt:lpstr>PowerPoint Presentation</vt:lpstr>
      <vt:lpstr>              Sustainable communities plan                                 (SOME PRIORITIES)</vt:lpstr>
      <vt:lpstr>“The Big Ideas”  1. San Domingo Creek Park</vt:lpstr>
      <vt:lpstr>“The Big Ideas” 2. flood &amp; sea level rise mitigation </vt:lpstr>
      <vt:lpstr>“The big ideas” 3. Nature trail extension</vt:lpstr>
      <vt:lpstr>“The big ideas”       4.  Redevelopment &amp; Design study –  FREMONT ST. AREA  Public works area       </vt:lpstr>
      <vt:lpstr>PowerPoint Presentation</vt:lpstr>
      <vt:lpstr>What’s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Ball</dc:creator>
  <cp:lastModifiedBy>Steven Ball</cp:lastModifiedBy>
  <cp:revision>97</cp:revision>
  <cp:lastPrinted>2024-03-21T15:00:44Z</cp:lastPrinted>
  <dcterms:created xsi:type="dcterms:W3CDTF">2023-09-21T20:03:32Z</dcterms:created>
  <dcterms:modified xsi:type="dcterms:W3CDTF">2024-04-02T14:39:39Z</dcterms:modified>
</cp:coreProperties>
</file>